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4" r:id="rId4"/>
    <p:sldId id="265" r:id="rId5"/>
    <p:sldId id="266" r:id="rId6"/>
    <p:sldId id="267" r:id="rId7"/>
    <p:sldId id="268" r:id="rId8"/>
    <p:sldId id="274" r:id="rId9"/>
    <p:sldId id="272" r:id="rId10"/>
    <p:sldId id="273" r:id="rId11"/>
    <p:sldId id="269" r:id="rId12"/>
    <p:sldId id="27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08C"/>
    <a:srgbClr val="1B1EA5"/>
    <a:srgbClr val="333399"/>
    <a:srgbClr val="154893"/>
    <a:srgbClr val="DDDDDD"/>
    <a:srgbClr val="0066FF"/>
    <a:srgbClr val="00518E"/>
    <a:srgbClr val="CC3300"/>
    <a:srgbClr val="CCCC00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714" autoAdjust="0"/>
  </p:normalViewPr>
  <p:slideViewPr>
    <p:cSldViewPr>
      <p:cViewPr>
        <p:scale>
          <a:sx n="100" d="100"/>
          <a:sy n="100" d="100"/>
        </p:scale>
        <p:origin x="-63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1685B-453A-430B-B96F-0A5494570DBB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1D33-EE13-4761-BCE2-2D8AC5B107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1D33-EE13-4761-BCE2-2D8AC5B107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586-D141-484E-AEC1-08529E68C186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9D63-BA8F-447C-977C-88B1CA3EE680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02DF-A862-4BAC-A913-BD3C855368F4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A689-3327-49C8-BC62-3AA755823849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87E3-3BDC-449C-BB4F-FD9BD3E6EE4B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41FB-1813-427F-B7C9-490421CE5044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C068-F14A-466F-A29A-241078B42558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42F8-39E8-4EDF-92B1-A166BC2131BC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D1DD-0797-4DEC-90B2-257842A4E793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2BF-2C9F-449E-BCF5-E0048F0925AE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8F03-1AB6-40E6-9303-F376D9C50B25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4D86-554C-4041-9615-E2469C12841F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.com/sibirtrans.ru" TargetMode="External"/><Relationship Id="rId2" Type="http://schemas.openxmlformats.org/officeDocument/2006/relationships/hyperlink" Target="http://www.sibirtran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gi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46125"/>
          </a:xfrm>
        </p:spPr>
        <p:txBody>
          <a:bodyPr>
            <a:normAutofit fontScale="82500" lnSpcReduction="20000"/>
          </a:bodyPr>
          <a:lstStyle/>
          <a:p>
            <a:r>
              <a:rPr lang="en-US" sz="2100" b="1" spc="20" dirty="0" smtClean="0">
                <a:solidFill>
                  <a:srgbClr val="2D208C"/>
                </a:solidFill>
                <a:latin typeface="Arial Black" panose="020B0A04020102020204" pitchFamily="34" charset="0"/>
                <a:cs typeface="Times New Roman" pitchFamily="18" charset="0"/>
                <a:hlinkClick r:id="rId2"/>
              </a:rPr>
              <a:t>www.sibirtrans.ru</a:t>
            </a:r>
            <a:endParaRPr lang="en-US" sz="2100" b="1" spc="20" dirty="0" smtClean="0">
              <a:solidFill>
                <a:srgbClr val="2D208C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en-US" sz="2100" b="1" spc="20" dirty="0" smtClean="0">
              <a:solidFill>
                <a:srgbClr val="2D208C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en-US" sz="2100" b="1" u="sng" dirty="0">
                <a:latin typeface="Arial Black" panose="020B0A04020102020204" pitchFamily="34" charset="0"/>
                <a:hlinkClick r:id="rId3"/>
              </a:rPr>
              <a:t>@s</a:t>
            </a:r>
            <a:r>
              <a:rPr lang="ru-RU" sz="2100" b="1" u="sng" dirty="0">
                <a:latin typeface="Arial Black" panose="020B0A04020102020204" pitchFamily="34" charset="0"/>
                <a:hlinkClick r:id="rId3"/>
              </a:rPr>
              <a:t>ibirtrans.ru </a:t>
            </a:r>
            <a:endParaRPr lang="ru-RU" sz="2100" b="1" dirty="0">
              <a:latin typeface="Arial Black" panose="020B0A04020102020204" pitchFamily="34" charset="0"/>
            </a:endParaRPr>
          </a:p>
          <a:p>
            <a:endParaRPr lang="en-US" sz="1600" b="1" spc="20" dirty="0" smtClean="0">
              <a:solidFill>
                <a:srgbClr val="2D208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20" dirty="0">
              <a:solidFill>
                <a:srgbClr val="2D20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:\users\peshkova_tg\Desktop\str_logo_vector_and_raster\СТ с картой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953000" cy="407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/>
          </a:bodyPr>
          <a:lstStyle/>
          <a:p>
            <a:r>
              <a:rPr lang="en-US" sz="12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i="1" dirty="0" smtClean="0">
                <a:solidFill>
                  <a:srgbClr val="333399"/>
                </a:solidFill>
              </a:rPr>
              <a:t>отправка из/в  Новосибирска более чем в 30-ти направлениях по России,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i="1" dirty="0" smtClean="0">
                <a:solidFill>
                  <a:srgbClr val="333399"/>
                </a:solidFill>
              </a:rPr>
              <a:t>оформление товаросопроводительных документов,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i="1" dirty="0" smtClean="0">
                <a:solidFill>
                  <a:srgbClr val="333399"/>
                </a:solidFill>
              </a:rPr>
              <a:t>организация доставки груза в аэропорт вылета,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b="1" i="1" dirty="0" smtClean="0">
                <a:solidFill>
                  <a:srgbClr val="333399"/>
                </a:solidFill>
              </a:rPr>
              <a:t>консолидация грузов.</a:t>
            </a:r>
          </a:p>
          <a:p>
            <a:pPr>
              <a:buNone/>
              <a:defRPr/>
            </a:pPr>
            <a:endParaRPr lang="ru-RU" sz="1500" b="1" i="1" dirty="0" smtClean="0">
              <a:solidFill>
                <a:srgbClr val="3333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990600"/>
            <a:ext cx="807561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Направление авиаперевозок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sibirtrans.ru</a:t>
            </a:r>
            <a:r>
              <a:rPr lang="en-US" sz="1300" i="1" spc="20" dirty="0" smtClean="0">
                <a:solidFill>
                  <a:srgbClr val="333399"/>
                </a:solidFill>
              </a:rPr>
              <a:t> </a:t>
            </a:r>
            <a:endParaRPr lang="ru-RU" sz="1300" i="1" spc="20" dirty="0">
              <a:solidFill>
                <a:srgbClr val="333399"/>
              </a:solidFill>
            </a:endParaRPr>
          </a:p>
        </p:txBody>
      </p:sp>
      <p:pic>
        <p:nvPicPr>
          <p:cNvPr id="18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экспедирование до 500 единиц ПС в месяц из/в стран Европы, Америки, Юго-Восточной Азии, Австралии, Африки,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консультации по подготовке внешнеторговых контактов Клиента,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подготовка товаров к таможенному оформлению в пунктах отправки и прибытия,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прямой договор с ВСК (порт Восточный) на внутрипортовые стивидорские услуги,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представление интересов Клиента по доказательству таможенной стоимости в суде,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услуги по получению сертификатов соответствия и других разрешительных документов,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услуги по подготовке к получению классификационных решений ФТС,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оптимизация затрат на таможенное оформление товаров,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750" b="1" i="1" dirty="0" smtClean="0">
                <a:solidFill>
                  <a:srgbClr val="333399"/>
                </a:solidFill>
              </a:rPr>
              <a:t>страхование груза.</a:t>
            </a:r>
          </a:p>
          <a:p>
            <a:pPr>
              <a:buNone/>
              <a:defRPr/>
            </a:pPr>
            <a:endParaRPr lang="ru-RU" sz="1500" b="1" i="1" dirty="0" smtClean="0">
              <a:solidFill>
                <a:srgbClr val="3333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990600"/>
            <a:ext cx="807561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Направление ВЭД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6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47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ru-RU" sz="1100" b="1" i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1100" b="1" i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1100" b="1" i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1100" b="1" i="1" dirty="0">
              <a:solidFill>
                <a:srgbClr val="333399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rgbClr val="1B1EA5"/>
                </a:solidFill>
              </a:rPr>
              <a:t>импортные</a:t>
            </a:r>
            <a:r>
              <a:rPr lang="ru-RU" sz="2400" b="1" i="1" dirty="0">
                <a:solidFill>
                  <a:srgbClr val="1B1EA5"/>
                </a:solidFill>
              </a:rPr>
              <a:t>, экспортные, транзитные </a:t>
            </a:r>
            <a:r>
              <a:rPr lang="ru-RU" sz="2400" b="1" i="1" dirty="0" smtClean="0">
                <a:solidFill>
                  <a:srgbClr val="1B1EA5"/>
                </a:solidFill>
              </a:rPr>
              <a:t>отправки,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rgbClr val="1B1EA5"/>
                </a:solidFill>
              </a:rPr>
              <a:t>организация </a:t>
            </a:r>
            <a:r>
              <a:rPr lang="ru-RU" sz="2400" b="1" i="1" dirty="0">
                <a:solidFill>
                  <a:srgbClr val="1B1EA5"/>
                </a:solidFill>
              </a:rPr>
              <a:t>фрахта в контейнерах различного </a:t>
            </a:r>
            <a:r>
              <a:rPr lang="ru-RU" sz="2400" b="1" i="1" dirty="0" smtClean="0">
                <a:solidFill>
                  <a:srgbClr val="1B1EA5"/>
                </a:solidFill>
              </a:rPr>
              <a:t>типа,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1B1EA5"/>
                </a:solidFill>
              </a:rPr>
              <a:t>организация фрахта для грузов негабаритных, проектных </a:t>
            </a:r>
            <a:r>
              <a:rPr lang="ru-RU" sz="2400" b="1" i="1" dirty="0" smtClean="0">
                <a:solidFill>
                  <a:srgbClr val="1B1EA5"/>
                </a:solidFill>
              </a:rPr>
              <a:t>грузов,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1B1EA5"/>
                </a:solidFill>
              </a:rPr>
              <a:t>фрахтование </a:t>
            </a:r>
            <a:r>
              <a:rPr lang="ru-RU" sz="2400" b="1" i="1" dirty="0" smtClean="0">
                <a:solidFill>
                  <a:srgbClr val="1B1EA5"/>
                </a:solidFill>
              </a:rPr>
              <a:t>судов,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1B1EA5"/>
                </a:solidFill>
              </a:rPr>
              <a:t>портовые работы, включающие в себя разгрузку и погрузку на </a:t>
            </a:r>
            <a:r>
              <a:rPr lang="ru-RU" sz="2400" b="1" i="1" dirty="0" smtClean="0">
                <a:solidFill>
                  <a:srgbClr val="1B1EA5"/>
                </a:solidFill>
              </a:rPr>
              <a:t>судно,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1B1EA5"/>
                </a:solidFill>
              </a:rPr>
              <a:t>оформление всех необходимых для транспортировки </a:t>
            </a:r>
            <a:r>
              <a:rPr lang="ru-RU" sz="2400" b="1" i="1" dirty="0" smtClean="0">
                <a:solidFill>
                  <a:srgbClr val="1B1EA5"/>
                </a:solidFill>
              </a:rPr>
              <a:t>документов,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1B1EA5"/>
                </a:solidFill>
              </a:rPr>
              <a:t>с</a:t>
            </a:r>
            <a:r>
              <a:rPr lang="ru-RU" sz="2400" b="1" i="1" dirty="0" smtClean="0">
                <a:solidFill>
                  <a:srgbClr val="1B1EA5"/>
                </a:solidFill>
              </a:rPr>
              <a:t>трахование,</a:t>
            </a:r>
            <a:endParaRPr lang="ru-RU" sz="2400" b="1" i="1" dirty="0">
              <a:solidFill>
                <a:srgbClr val="1B1EA5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1B1EA5"/>
                </a:solidFill>
              </a:rPr>
              <a:t>к</a:t>
            </a:r>
            <a:r>
              <a:rPr lang="ru-RU" sz="2400" b="1" i="1" dirty="0" smtClean="0">
                <a:solidFill>
                  <a:srgbClr val="1B1EA5"/>
                </a:solidFill>
              </a:rPr>
              <a:t>онсолидация.</a:t>
            </a:r>
            <a:endParaRPr lang="ru-RU" sz="2400" b="1" i="1" dirty="0">
              <a:solidFill>
                <a:srgbClr val="1B1EA5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1100" b="1" i="1" dirty="0" smtClean="0">
              <a:solidFill>
                <a:srgbClr val="333399"/>
              </a:solidFill>
            </a:endParaRPr>
          </a:p>
          <a:p>
            <a:pPr>
              <a:buNone/>
              <a:defRPr/>
            </a:pPr>
            <a:endParaRPr lang="ru-RU" sz="1100" b="1" i="1" dirty="0" smtClean="0">
              <a:solidFill>
                <a:srgbClr val="333399"/>
              </a:solidFill>
            </a:endParaRPr>
          </a:p>
        </p:txBody>
      </p:sp>
      <p:pic>
        <p:nvPicPr>
          <p:cNvPr id="6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188" y="990600"/>
            <a:ext cx="807561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100" b="1" dirty="0" smtClean="0">
                <a:solidFill>
                  <a:srgbClr val="FFFF00"/>
                </a:solidFill>
              </a:rPr>
              <a:t>Направление морских перевозок (по Северному морскому пути)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12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200" y="1143000"/>
            <a:ext cx="8686800" cy="28194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333399"/>
                </a:solidFill>
              </a:rPr>
              <a:t>  Алмазы </a:t>
            </a:r>
            <a:r>
              <a:rPr lang="ru-RU" sz="1600" b="1" dirty="0" err="1" smtClean="0">
                <a:solidFill>
                  <a:srgbClr val="333399"/>
                </a:solidFill>
              </a:rPr>
              <a:t>Анабара</a:t>
            </a:r>
            <a:r>
              <a:rPr lang="ru-RU" sz="1600" b="1" dirty="0" smtClean="0">
                <a:solidFill>
                  <a:srgbClr val="333399"/>
                </a:solidFill>
              </a:rPr>
              <a:t> АО, </a:t>
            </a:r>
            <a:r>
              <a:rPr lang="ru-RU" sz="1600" b="1" dirty="0" err="1" smtClean="0">
                <a:solidFill>
                  <a:srgbClr val="333399"/>
                </a:solidFill>
              </a:rPr>
              <a:t>Алроса</a:t>
            </a:r>
            <a:r>
              <a:rPr lang="ru-RU" sz="1600" b="1" dirty="0" smtClean="0">
                <a:solidFill>
                  <a:srgbClr val="333399"/>
                </a:solidFill>
              </a:rPr>
              <a:t>, </a:t>
            </a:r>
            <a:r>
              <a:rPr lang="ru-RU" sz="1600" b="1" dirty="0" err="1" smtClean="0">
                <a:solidFill>
                  <a:srgbClr val="333399"/>
                </a:solidFill>
              </a:rPr>
              <a:t>Сибур</a:t>
            </a:r>
            <a:r>
              <a:rPr lang="ru-RU" sz="1600" b="1" dirty="0" smtClean="0">
                <a:solidFill>
                  <a:srgbClr val="333399"/>
                </a:solidFill>
              </a:rPr>
              <a:t> холдинг ПАО, </a:t>
            </a:r>
            <a:r>
              <a:rPr lang="ru-RU" sz="1600" b="1" dirty="0" err="1" smtClean="0">
                <a:solidFill>
                  <a:srgbClr val="333399"/>
                </a:solidFill>
              </a:rPr>
              <a:t>Велесстрой</a:t>
            </a:r>
            <a:r>
              <a:rPr lang="ru-RU" sz="1600" b="1" dirty="0" smtClean="0">
                <a:solidFill>
                  <a:srgbClr val="333399"/>
                </a:solidFill>
              </a:rPr>
              <a:t> ООО, Холдинг Кабельный Альянс ООО, </a:t>
            </a:r>
            <a:r>
              <a:rPr lang="ru-RU" sz="1600" b="1" dirty="0" err="1" smtClean="0">
                <a:solidFill>
                  <a:srgbClr val="333399"/>
                </a:solidFill>
              </a:rPr>
              <a:t>Газпромтранс</a:t>
            </a:r>
            <a:r>
              <a:rPr lang="ru-RU" sz="1600" b="1" dirty="0" smtClean="0">
                <a:solidFill>
                  <a:srgbClr val="333399"/>
                </a:solidFill>
              </a:rPr>
              <a:t> ООО, </a:t>
            </a:r>
            <a:r>
              <a:rPr lang="ru-RU" sz="1600" b="1" dirty="0" err="1" smtClean="0">
                <a:solidFill>
                  <a:srgbClr val="333399"/>
                </a:solidFill>
              </a:rPr>
              <a:t>Технониколь</a:t>
            </a:r>
            <a:r>
              <a:rPr lang="ru-RU" sz="1600" b="1" dirty="0" smtClean="0">
                <a:solidFill>
                  <a:srgbClr val="333399"/>
                </a:solidFill>
              </a:rPr>
              <a:t> АО, </a:t>
            </a:r>
            <a:r>
              <a:rPr lang="ru-RU" sz="1600" b="1" dirty="0" err="1" smtClean="0">
                <a:solidFill>
                  <a:srgbClr val="333399"/>
                </a:solidFill>
              </a:rPr>
              <a:t>Камаз</a:t>
            </a:r>
            <a:r>
              <a:rPr lang="ru-RU" sz="1600" b="1" dirty="0" smtClean="0">
                <a:solidFill>
                  <a:srgbClr val="333399"/>
                </a:solidFill>
              </a:rPr>
              <a:t> ПАО, </a:t>
            </a:r>
            <a:r>
              <a:rPr lang="en-US" sz="1600" b="1" dirty="0" smtClean="0">
                <a:solidFill>
                  <a:srgbClr val="333399"/>
                </a:solidFill>
              </a:rPr>
              <a:t>CAT</a:t>
            </a:r>
            <a:r>
              <a:rPr lang="ru-RU" sz="1600" b="1" dirty="0" smtClean="0">
                <a:solidFill>
                  <a:srgbClr val="333399"/>
                </a:solidFill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</a:rPr>
              <a:t>DNS</a:t>
            </a:r>
            <a:r>
              <a:rPr lang="ru-RU" sz="1600" b="1" dirty="0" smtClean="0">
                <a:solidFill>
                  <a:srgbClr val="333399"/>
                </a:solidFill>
              </a:rPr>
              <a:t>, </a:t>
            </a:r>
            <a:r>
              <a:rPr lang="en-US" sz="1600" b="1" dirty="0" err="1" smtClean="0">
                <a:solidFill>
                  <a:srgbClr val="333399"/>
                </a:solidFill>
              </a:rPr>
              <a:t>Earmann</a:t>
            </a:r>
            <a:r>
              <a:rPr lang="ru-RU" sz="1600" b="1" dirty="0" smtClean="0">
                <a:solidFill>
                  <a:srgbClr val="333399"/>
                </a:solidFill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</a:rPr>
              <a:t>Reach Family Henkel</a:t>
            </a:r>
            <a:r>
              <a:rPr lang="ru-RU" sz="1600" b="1" dirty="0" smtClean="0">
                <a:solidFill>
                  <a:srgbClr val="333399"/>
                </a:solidFill>
              </a:rPr>
              <a:t>, Восточная техника ООО, </a:t>
            </a:r>
            <a:r>
              <a:rPr lang="ru-RU" sz="1600" b="1" dirty="0" err="1" smtClean="0">
                <a:solidFill>
                  <a:srgbClr val="333399"/>
                </a:solidFill>
              </a:rPr>
              <a:t>Caterpiller</a:t>
            </a:r>
            <a:r>
              <a:rPr lang="en-US" sz="1600" b="1" dirty="0" smtClean="0">
                <a:solidFill>
                  <a:srgbClr val="333399"/>
                </a:solidFill>
              </a:rPr>
              <a:t>EFES Pilsner</a:t>
            </a:r>
            <a:r>
              <a:rPr lang="ru-RU" sz="1600" b="1" dirty="0" smtClean="0">
                <a:solidFill>
                  <a:srgbClr val="333399"/>
                </a:solidFill>
              </a:rPr>
              <a:t>, Е</a:t>
            </a:r>
            <a:r>
              <a:rPr lang="en-US" sz="1600" b="1" dirty="0" err="1" smtClean="0">
                <a:solidFill>
                  <a:srgbClr val="333399"/>
                </a:solidFill>
              </a:rPr>
              <a:t>ngineering</a:t>
            </a:r>
            <a:r>
              <a:rPr lang="en-US" sz="1600" b="1" dirty="0" smtClean="0">
                <a:solidFill>
                  <a:srgbClr val="333399"/>
                </a:solidFill>
              </a:rPr>
              <a:t> </a:t>
            </a:r>
            <a:r>
              <a:rPr lang="en-US" sz="1600" b="1" dirty="0" err="1" smtClean="0">
                <a:solidFill>
                  <a:srgbClr val="333399"/>
                </a:solidFill>
              </a:rPr>
              <a:t>Dobersek</a:t>
            </a:r>
            <a:r>
              <a:rPr lang="en-US" sz="1600" b="1" dirty="0" smtClean="0">
                <a:solidFill>
                  <a:srgbClr val="333399"/>
                </a:solidFill>
              </a:rPr>
              <a:t> GmbH</a:t>
            </a:r>
            <a:r>
              <a:rPr lang="ru-RU" sz="1600" b="1" dirty="0" smtClean="0">
                <a:solidFill>
                  <a:srgbClr val="333399"/>
                </a:solidFill>
              </a:rPr>
              <a:t>, Эльдорадо</a:t>
            </a:r>
            <a:r>
              <a:rPr lang="en-US" sz="1600" b="1" dirty="0" smtClean="0">
                <a:solidFill>
                  <a:srgbClr val="333399"/>
                </a:solidFill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</a:rPr>
              <a:t>ООО.</a:t>
            </a:r>
            <a:endParaRPr lang="ru-RU" sz="1600" b="1" dirty="0" smtClean="0">
              <a:solidFill>
                <a:srgbClr val="0066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66FF"/>
                </a:solidFill>
              </a:rPr>
              <a:t>Группа компаний «</a:t>
            </a:r>
            <a:r>
              <a:rPr lang="ru-RU" sz="1600" b="1" dirty="0" err="1" smtClean="0">
                <a:solidFill>
                  <a:srgbClr val="0066FF"/>
                </a:solidFill>
              </a:rPr>
              <a:t>СибирьТранс</a:t>
            </a:r>
            <a:r>
              <a:rPr lang="ru-RU" sz="1600" b="1" dirty="0" smtClean="0">
                <a:solidFill>
                  <a:srgbClr val="0066FF"/>
                </a:solidFill>
              </a:rPr>
              <a:t>» будет рада видеть  Вас в числе своих клиентов и партнёров!</a:t>
            </a:r>
          </a:p>
          <a:p>
            <a:pPr algn="ctr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</a:rPr>
              <a:t>Мы приложим все усилия, </a:t>
            </a:r>
          </a:p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333399"/>
                </a:solidFill>
              </a:rPr>
              <a:t>чтобы наше сотрудничество было приятным и взаимовыгодным.</a:t>
            </a:r>
          </a:p>
          <a:p>
            <a:pPr algn="ctr">
              <a:buFont typeface="Wingdings" pitchFamily="2" charset="2"/>
              <a:buNone/>
            </a:pPr>
            <a:r>
              <a:rPr lang="ru-RU" sz="1600" b="1" i="1" dirty="0" smtClean="0">
                <a:solidFill>
                  <a:srgbClr val="333399"/>
                </a:solidFill>
              </a:rPr>
              <a:t>Доверьтесь профессионалам!</a:t>
            </a:r>
          </a:p>
          <a:p>
            <a:endParaRPr lang="ru-RU" sz="1600" dirty="0" smtClean="0"/>
          </a:p>
          <a:p>
            <a:pPr marL="0" indent="361950" algn="just">
              <a:buNone/>
              <a:defRPr/>
            </a:pPr>
            <a:endParaRPr lang="ru-RU" sz="1600" b="1" dirty="0" err="1" smtClean="0">
              <a:solidFill>
                <a:srgbClr val="1548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defRPr/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Данные\Дятлова\Документы\Надя\Реклама\РЭМ-Сервис\Кантонская выставка Китай 2012\картинки\СТ_лого_а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800350" cy="533400"/>
          </a:xfrm>
          <a:prstGeom prst="rect">
            <a:avLst/>
          </a:prstGeom>
          <a:noFill/>
        </p:spPr>
      </p:pic>
      <p:pic>
        <p:nvPicPr>
          <p:cNvPr id="12" name="Picture 2" descr="http://im6-tub-ru.yandex.net/i?id=83462907-7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67455"/>
            <a:ext cx="1086514" cy="796778"/>
          </a:xfrm>
          <a:prstGeom prst="rect">
            <a:avLst/>
          </a:prstGeom>
          <a:noFill/>
        </p:spPr>
      </p:pic>
      <p:pic>
        <p:nvPicPr>
          <p:cNvPr id="14" name="Picture 4" descr="http://im6-tub-ru.yandex.net/i?id=196323317-4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368" y="3867455"/>
            <a:ext cx="1062232" cy="1114229"/>
          </a:xfrm>
          <a:prstGeom prst="rect">
            <a:avLst/>
          </a:prstGeom>
          <a:noFill/>
        </p:spPr>
      </p:pic>
      <p:pic>
        <p:nvPicPr>
          <p:cNvPr id="18" name="Picture 10" descr="http://im0-tub-ru.yandex.net/i?id=376478527-20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879587"/>
            <a:ext cx="864096" cy="864096"/>
          </a:xfrm>
          <a:prstGeom prst="rect">
            <a:avLst/>
          </a:prstGeom>
          <a:noFill/>
        </p:spPr>
      </p:pic>
      <p:pic>
        <p:nvPicPr>
          <p:cNvPr id="21" name="Picture 18" descr="http://im5-tub-ru.yandex.net/i?id=344239869-10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8945" y="6019800"/>
            <a:ext cx="2338182" cy="623517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0" y="91440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 наших клиентов!</a:t>
            </a:r>
          </a:p>
        </p:txBody>
      </p:sp>
      <p:pic>
        <p:nvPicPr>
          <p:cNvPr id="1026" name="Picture 2" descr="h:\users\peshkova_tg\Desktop\буклет\логотипы\Велесстр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5119"/>
            <a:ext cx="19431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h:\users\peshkova_tg\Desktop\буклет\логотипы\Якутск\Алмазы Анабара лог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02" y="3841554"/>
            <a:ext cx="18256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users\peshkova_tg\Desktop\буклет\логотипы\Якутск\Кабельный альянс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8894"/>
            <a:ext cx="1447800" cy="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users\peshkova_tg\Desktop\буклет\логотипы\Якутск\Алрос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5917"/>
            <a:ext cx="990600" cy="6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users\peshkova_tg\Desktop\буклет\логотипы\Якутск\ДНС 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21684"/>
            <a:ext cx="3124200" cy="5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users\peshkova_tg\Desktop\буклет\логотипы\Якутск\Камаз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97516"/>
            <a:ext cx="695325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users\peshkova_tg\Desktop\буклет\логотипы\Якутск\Рич Фэмили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60453"/>
            <a:ext cx="1485900" cy="62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users\peshkova_tg\Desktop\буклет\логотипы\Якутск\Технониколь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590800" cy="6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users\peshkova_tg\Desktop\буклет\логотипы\Якутск\Хенкель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19800"/>
            <a:ext cx="1182734" cy="6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:\users\peshkova_tg\Desktop\буклет\логотипы\Якутск\Эрман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89579"/>
            <a:ext cx="1843087" cy="7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users\peshkova_tg\Desktop\буклет\логотипы\engineering dobersek gmbh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27" y="4530169"/>
            <a:ext cx="1485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28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1" y="1066800"/>
            <a:ext cx="8610600" cy="4724400"/>
          </a:xfrm>
        </p:spPr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sz="1400" b="1" i="1" dirty="0" smtClean="0">
                <a:solidFill>
                  <a:srgbClr val="333399"/>
                </a:solidFill>
              </a:rPr>
              <a:t> </a:t>
            </a:r>
            <a:r>
              <a:rPr lang="ru-RU" sz="1600" b="1" i="1" dirty="0" smtClean="0">
                <a:solidFill>
                  <a:srgbClr val="333399"/>
                </a:solidFill>
              </a:rPr>
              <a:t>Группа компаний «СибирьТранс» </a:t>
            </a:r>
            <a:r>
              <a:rPr lang="en-US" sz="1600" b="1" i="1" dirty="0" smtClean="0">
                <a:solidFill>
                  <a:srgbClr val="333399"/>
                </a:solidFill>
              </a:rPr>
              <a:t>20</a:t>
            </a:r>
            <a:r>
              <a:rPr lang="ru-RU" sz="1600" b="1" i="1" dirty="0" smtClean="0">
                <a:solidFill>
                  <a:srgbClr val="333399"/>
                </a:solidFill>
              </a:rPr>
              <a:t> лет успешно работает на рынке транспортной логистики и предлагает полный спектр услуг в области внутрироссийских и международных перевозок грузов.</a:t>
            </a:r>
          </a:p>
          <a:p>
            <a:pPr marL="0" indent="361950" algn="just">
              <a:buNone/>
            </a:pPr>
            <a:r>
              <a:rPr lang="ru-RU" sz="1600" b="1" i="1" dirty="0" smtClean="0">
                <a:solidFill>
                  <a:srgbClr val="333399"/>
                </a:solidFill>
              </a:rPr>
              <a:t> Головной офис ГК «СибирьТранс» расположен в г.Новосибирск, имеются филиалы в г.Москва, г.Находка, </a:t>
            </a:r>
            <a:r>
              <a:rPr lang="ru-RU" sz="1600" b="1" i="1" dirty="0" err="1" smtClean="0">
                <a:solidFill>
                  <a:srgbClr val="333399"/>
                </a:solidFill>
              </a:rPr>
              <a:t>г.Владивосток</a:t>
            </a:r>
            <a:r>
              <a:rPr lang="ru-RU" sz="1600" b="1" i="1" dirty="0" smtClean="0">
                <a:solidFill>
                  <a:srgbClr val="333399"/>
                </a:solidFill>
              </a:rPr>
              <a:t>, </a:t>
            </a:r>
            <a:r>
              <a:rPr lang="ru-RU" sz="1600" b="1" i="1" dirty="0" err="1" smtClean="0">
                <a:solidFill>
                  <a:srgbClr val="333399"/>
                </a:solidFill>
              </a:rPr>
              <a:t>г.Якутск</a:t>
            </a:r>
            <a:r>
              <a:rPr lang="ru-RU" sz="1600" b="1" i="1" dirty="0" smtClean="0">
                <a:solidFill>
                  <a:srgbClr val="333399"/>
                </a:solidFill>
              </a:rPr>
              <a:t>, </a:t>
            </a:r>
            <a:r>
              <a:rPr lang="ru-RU" sz="1600" b="1" i="1" dirty="0" err="1" smtClean="0">
                <a:solidFill>
                  <a:srgbClr val="333399"/>
                </a:solidFill>
              </a:rPr>
              <a:t>г.Усть</a:t>
            </a:r>
            <a:r>
              <a:rPr lang="ru-RU" sz="1600" b="1" i="1" dirty="0" smtClean="0">
                <a:solidFill>
                  <a:srgbClr val="333399"/>
                </a:solidFill>
              </a:rPr>
              <a:t>-Кут, </a:t>
            </a:r>
            <a:r>
              <a:rPr lang="ru-RU" sz="1600" b="1" i="1" dirty="0" err="1" smtClean="0">
                <a:solidFill>
                  <a:srgbClr val="333399"/>
                </a:solidFill>
              </a:rPr>
              <a:t>г.Пекин</a:t>
            </a:r>
            <a:r>
              <a:rPr lang="ru-RU" sz="1600" b="1" i="1" dirty="0" smtClean="0">
                <a:solidFill>
                  <a:srgbClr val="333399"/>
                </a:solidFill>
              </a:rPr>
              <a:t>. </a:t>
            </a:r>
            <a:endParaRPr lang="en-US" sz="1600" b="1" i="1" dirty="0" smtClean="0">
              <a:solidFill>
                <a:srgbClr val="333399"/>
              </a:solidFill>
            </a:endParaRPr>
          </a:p>
          <a:p>
            <a:pPr marL="0" indent="361950" algn="just">
              <a:buNone/>
            </a:pPr>
            <a:r>
              <a:rPr lang="ru-RU" sz="1600" b="1" i="1" dirty="0" smtClean="0">
                <a:solidFill>
                  <a:srgbClr val="333399"/>
                </a:solidFill>
              </a:rPr>
              <a:t>В наличии собственный  контейнерный парк – более 2000 </a:t>
            </a:r>
            <a:r>
              <a:rPr lang="en-US" sz="1600" b="1" i="1" dirty="0" smtClean="0">
                <a:solidFill>
                  <a:srgbClr val="333399"/>
                </a:solidFill>
              </a:rPr>
              <a:t>TEU</a:t>
            </a:r>
            <a:r>
              <a:rPr lang="ru-RU" sz="1600" b="1" i="1" dirty="0" smtClean="0">
                <a:solidFill>
                  <a:srgbClr val="333399"/>
                </a:solidFill>
              </a:rPr>
              <a:t>, парк </a:t>
            </a:r>
            <a:r>
              <a:rPr lang="ru-RU" sz="1600" b="1" i="1" dirty="0" err="1" smtClean="0">
                <a:solidFill>
                  <a:srgbClr val="333399"/>
                </a:solidFill>
              </a:rPr>
              <a:t>фитинговых</a:t>
            </a:r>
            <a:r>
              <a:rPr lang="ru-RU" sz="1600" b="1" i="1" dirty="0" smtClean="0">
                <a:solidFill>
                  <a:srgbClr val="333399"/>
                </a:solidFill>
              </a:rPr>
              <a:t> платформ</a:t>
            </a:r>
            <a:r>
              <a:rPr lang="en-US" sz="1600" b="1" i="1" dirty="0" smtClean="0">
                <a:solidFill>
                  <a:srgbClr val="333399"/>
                </a:solidFill>
              </a:rPr>
              <a:t> </a:t>
            </a:r>
            <a:r>
              <a:rPr lang="ru-RU" sz="1600" b="1" i="1" dirty="0" smtClean="0">
                <a:solidFill>
                  <a:srgbClr val="333399"/>
                </a:solidFill>
              </a:rPr>
              <a:t>и автомобильный парк.</a:t>
            </a:r>
          </a:p>
          <a:p>
            <a:pPr marL="0" indent="361950" algn="just">
              <a:buNone/>
            </a:pPr>
            <a:r>
              <a:rPr lang="ru-RU" sz="1600" b="1" i="1" dirty="0" smtClean="0">
                <a:solidFill>
                  <a:srgbClr val="333399"/>
                </a:solidFill>
              </a:rPr>
              <a:t>Группа компаний «Сибирь Транс» является членом торгово-промышленной палаты, имеет прочные деловые связи с ОАО «РЖД», морскими портами и линиями, крупными экспедиторскими компаниями в России и за рубежом.</a:t>
            </a:r>
          </a:p>
          <a:p>
            <a:pPr marL="0" indent="361950" algn="just">
              <a:buNone/>
            </a:pPr>
            <a:endParaRPr lang="ru-RU" sz="1600" i="1" dirty="0" smtClean="0">
              <a:solidFill>
                <a:srgbClr val="333399"/>
              </a:solidFill>
            </a:endParaRPr>
          </a:p>
          <a:p>
            <a:pPr marL="0" indent="361950" algn="ctr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Миссия группы компаний «</a:t>
            </a:r>
            <a:r>
              <a:rPr lang="ru-RU" sz="1600" dirty="0" err="1" smtClean="0">
                <a:solidFill>
                  <a:srgbClr val="FF0000"/>
                </a:solidFill>
              </a:rPr>
              <a:t>СибирьТранс</a:t>
            </a:r>
            <a:r>
              <a:rPr lang="ru-RU" sz="1600" dirty="0" smtClean="0">
                <a:solidFill>
                  <a:srgbClr val="FF0000"/>
                </a:solidFill>
              </a:rPr>
              <a:t>» - добиться лидирующего положения в сфере комплексного транспортно-экспедиционного обслуживания, обеспечивая предоставление услуг безупречного качества!</a:t>
            </a:r>
          </a:p>
          <a:p>
            <a:pPr marL="0" indent="361950" algn="ctr">
              <a:buNone/>
            </a:pPr>
            <a:endParaRPr lang="ru-RU" sz="1600" dirty="0" smtClean="0">
              <a:solidFill>
                <a:srgbClr val="CC3300"/>
              </a:solidFill>
            </a:endParaRPr>
          </a:p>
          <a:p>
            <a:pPr marL="0" indent="361950" algn="just">
              <a:buNone/>
            </a:pPr>
            <a:r>
              <a:rPr lang="ru-RU" sz="1600" b="1" i="1" dirty="0" smtClean="0">
                <a:solidFill>
                  <a:srgbClr val="333399"/>
                </a:solidFill>
              </a:rPr>
              <a:t>Для достижения такой высокой цели, задачи ставятся и выполняются в разрезе постоянно растущих требований клиента к быстроте, качеству перевозок и документооборота - все это позволяет Группе Компаний «</a:t>
            </a:r>
            <a:r>
              <a:rPr lang="ru-RU" sz="1600" b="1" i="1" dirty="0" err="1" smtClean="0">
                <a:solidFill>
                  <a:srgbClr val="333399"/>
                </a:solidFill>
              </a:rPr>
              <a:t>СибирьТранс</a:t>
            </a:r>
            <a:r>
              <a:rPr lang="ru-RU" sz="1600" b="1" i="1" dirty="0" smtClean="0">
                <a:solidFill>
                  <a:srgbClr val="333399"/>
                </a:solidFill>
              </a:rPr>
              <a:t>» быть успешной на протяжении многих лет!</a:t>
            </a:r>
            <a:endParaRPr lang="ru-RU" sz="1600" b="1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3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5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7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8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39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  <p:pic>
        <p:nvPicPr>
          <p:cNvPr id="2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876800"/>
          </a:xfrm>
        </p:spPr>
        <p:txBody>
          <a:bodyPr>
            <a:noAutofit/>
          </a:bodyPr>
          <a:lstStyle/>
          <a:p>
            <a:pPr marL="4763" indent="357188" algn="just" eaLnBrk="0" hangingPunct="0">
              <a:buClr>
                <a:schemeClr val="bg2"/>
              </a:buClr>
              <a:buSzPct val="75000"/>
              <a:buNone/>
              <a:defRPr/>
            </a:pPr>
            <a:r>
              <a:rPr lang="ru-RU" sz="1400" b="1" i="1" dirty="0" smtClean="0">
                <a:solidFill>
                  <a:srgbClr val="333399"/>
                </a:solidFill>
              </a:rPr>
              <a:t>Обладая богатым опытом внутрироссийских и международных перевозок, а также высококвалифицированным персоналом, мы в состоянии профессионально решить  любые Ваши транспортные задачи и оптимизировать Ваши транспортные расходы. Доставка  осуществляется в любую точку России, СНГ и дальнего зарубежья и обратно по технологии «дверь - дверь», включая следующие услуги: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 транспортно - экспедиционное обслуживание при перевозках любым видом   транспорта по России и за рубежом, 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 организация </a:t>
            </a:r>
            <a:r>
              <a:rPr lang="ru-RU" sz="1400" b="1" i="1" dirty="0" err="1" smtClean="0">
                <a:solidFill>
                  <a:srgbClr val="333399"/>
                </a:solidFill>
              </a:rPr>
              <a:t>мультимодальных</a:t>
            </a:r>
            <a:r>
              <a:rPr lang="ru-RU" sz="1400" b="1" i="1" dirty="0" smtClean="0">
                <a:solidFill>
                  <a:srgbClr val="333399"/>
                </a:solidFill>
              </a:rPr>
              <a:t> импортно-экспортных перевозок,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Грузоперевозки в собственных 20-ти и 40-ка футовых контейнерах через морские  порты (Восточный, Владивосток, Новороссийск, Санкт - Петербург и другие), а также через сухопутные пограничные переходы (Забайкальск, </a:t>
            </a:r>
            <a:r>
              <a:rPr lang="ru-RU" sz="1400" b="1" i="1" dirty="0" err="1" smtClean="0">
                <a:solidFill>
                  <a:srgbClr val="333399"/>
                </a:solidFill>
              </a:rPr>
              <a:t>Достык</a:t>
            </a:r>
            <a:r>
              <a:rPr lang="ru-RU" sz="1400" b="1" i="1" dirty="0" smtClean="0">
                <a:solidFill>
                  <a:srgbClr val="333399"/>
                </a:solidFill>
              </a:rPr>
              <a:t> и другие), в том числе нестандартных (негабаритных) грузов и   пищевой продукции.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Экспедирование в портах (через свои филиалы), организация перегруза на  сухопутных границах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Обеспечение сохранности груза в пути, в частности страхование груза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Предоставление оперативной информации о местонахождении груза.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Услуги по таможенному оформлению, сертификации различного происхождения</a:t>
            </a:r>
          </a:p>
          <a:p>
            <a:pPr marL="4763" indent="-4763" algn="just"/>
            <a:r>
              <a:rPr lang="ru-RU" sz="1400" b="1" i="1" dirty="0" smtClean="0">
                <a:solidFill>
                  <a:srgbClr val="333399"/>
                </a:solidFill>
              </a:rPr>
              <a:t>          Консолидация груза на складах в Шанхае, </a:t>
            </a:r>
            <a:r>
              <a:rPr lang="ru-RU" sz="1400" b="1" i="1" dirty="0" err="1" smtClean="0">
                <a:solidFill>
                  <a:srgbClr val="333399"/>
                </a:solidFill>
              </a:rPr>
              <a:t>Гуанжоу</a:t>
            </a:r>
            <a:r>
              <a:rPr lang="ru-RU" sz="1400" b="1" i="1" dirty="0" smtClean="0">
                <a:solidFill>
                  <a:srgbClr val="333399"/>
                </a:solidFill>
              </a:rPr>
              <a:t> (сборные грузы)</a:t>
            </a:r>
          </a:p>
          <a:p>
            <a:pPr marL="4763" indent="-4763" algn="just"/>
            <a:r>
              <a:rPr lang="ru-RU" sz="1500" b="1" i="1" dirty="0" smtClean="0">
                <a:solidFill>
                  <a:srgbClr val="333399"/>
                </a:solidFill>
              </a:rPr>
              <a:t>          </a:t>
            </a:r>
            <a:r>
              <a:rPr lang="ru-RU" sz="1400" b="1" i="1" dirty="0" smtClean="0">
                <a:solidFill>
                  <a:srgbClr val="333399"/>
                </a:solidFill>
              </a:rPr>
              <a:t>Организация автомобильной, железнодорожной, морской и авиа доставки, в том числе сборных грузов, из  Китая и других стран.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5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7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19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3276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66FF"/>
                </a:solidFill>
              </a:rPr>
              <a:t>В структуре ГК СИБИРЬТРАНС</a:t>
            </a:r>
            <a:endParaRPr lang="ru-RU" sz="2600" b="1" i="1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333399"/>
                </a:solidFill>
              </a:rPr>
              <a:t>Направление вагонных перевозок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333399"/>
                </a:solidFill>
              </a:rPr>
              <a:t>Направление контейнерных перевозок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333399"/>
                </a:solidFill>
              </a:rPr>
              <a:t>Направление </a:t>
            </a:r>
            <a:r>
              <a:rPr lang="ru-RU" sz="2600" b="1" dirty="0">
                <a:solidFill>
                  <a:srgbClr val="333399"/>
                </a:solidFill>
              </a:rPr>
              <a:t>автомобильных </a:t>
            </a:r>
            <a:r>
              <a:rPr lang="ru-RU" sz="2600" b="1" dirty="0" smtClean="0">
                <a:solidFill>
                  <a:srgbClr val="333399"/>
                </a:solidFill>
              </a:rPr>
              <a:t>перевозок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>
                <a:solidFill>
                  <a:srgbClr val="333399"/>
                </a:solidFill>
              </a:rPr>
              <a:t>Направление негабаритных </a:t>
            </a:r>
            <a:r>
              <a:rPr lang="ru-RU" sz="2600" b="1" dirty="0" smtClean="0">
                <a:solidFill>
                  <a:srgbClr val="333399"/>
                </a:solidFill>
              </a:rPr>
              <a:t>перевозок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333399"/>
                </a:solidFill>
              </a:rPr>
              <a:t>Направление </a:t>
            </a:r>
            <a:r>
              <a:rPr lang="ru-RU" sz="2600" b="1" dirty="0">
                <a:solidFill>
                  <a:srgbClr val="333399"/>
                </a:solidFill>
              </a:rPr>
              <a:t>сборных </a:t>
            </a:r>
            <a:r>
              <a:rPr lang="ru-RU" sz="2600" b="1" dirty="0" smtClean="0">
                <a:solidFill>
                  <a:srgbClr val="333399"/>
                </a:solidFill>
              </a:rPr>
              <a:t>перевозок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>
                <a:solidFill>
                  <a:srgbClr val="333399"/>
                </a:solidFill>
              </a:rPr>
              <a:t>Направление </a:t>
            </a:r>
            <a:r>
              <a:rPr lang="ru-RU" sz="2600" b="1" dirty="0" smtClean="0">
                <a:solidFill>
                  <a:srgbClr val="333399"/>
                </a:solidFill>
              </a:rPr>
              <a:t>авиаперевозок</a:t>
            </a:r>
            <a:endParaRPr lang="ru-RU" sz="2600" b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>
                <a:solidFill>
                  <a:srgbClr val="333399"/>
                </a:solidFill>
              </a:rPr>
              <a:t>Направление ВЭД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333399"/>
                </a:solidFill>
              </a:rPr>
              <a:t>Направление морских перевозок</a:t>
            </a:r>
            <a:endParaRPr lang="ru-RU" sz="26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3333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5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6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22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962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экспедирование до 1 000 единиц подвижного состава в месяц по России,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универсальные ж/д платформы в оперативном управлении,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долгосрочные партнёрские отношения с более чем 50 собственниками ПС,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подготовка и согласование схем погрузки,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организация ПРР на станциях отправления и прибытия,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организация перевозки крупногабаритных грузов,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отслеживание вагона в пути следования,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услуги по переадресации грузов,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оформление карантинных и фитосанитарных сертификатов, ветеринарных свидетельств,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оперативная организация и согласование смешанного ж.д. - водного сообщения,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обеспечение транзитных перевозок грузов и оплата тарифов по транзитным территориям,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административный ресурс для решения сложных производственных задач,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страхование груза.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1014412"/>
            <a:ext cx="8075612" cy="43338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Направление вагонных перевозок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6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23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962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экспедирование до 2 500 контейнеров в месяц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>
                <a:solidFill>
                  <a:srgbClr val="333399"/>
                </a:solidFill>
              </a:rPr>
              <a:t>100 </a:t>
            </a:r>
            <a:r>
              <a:rPr lang="ru-RU" sz="1500" b="1" i="1" dirty="0" err="1">
                <a:solidFill>
                  <a:srgbClr val="333399"/>
                </a:solidFill>
              </a:rPr>
              <a:t>фитинговых</a:t>
            </a:r>
            <a:r>
              <a:rPr lang="ru-RU" sz="1500" b="1" i="1" dirty="0">
                <a:solidFill>
                  <a:srgbClr val="333399"/>
                </a:solidFill>
              </a:rPr>
              <a:t> </a:t>
            </a:r>
            <a:r>
              <a:rPr lang="ru-RU" sz="1500" b="1" i="1" dirty="0" smtClean="0">
                <a:solidFill>
                  <a:srgbClr val="333399"/>
                </a:solidFill>
              </a:rPr>
              <a:t> платформ </a:t>
            </a:r>
            <a:r>
              <a:rPr lang="ru-RU" sz="1500" b="1" i="1" dirty="0">
                <a:solidFill>
                  <a:srgbClr val="333399"/>
                </a:solidFill>
              </a:rPr>
              <a:t>в оперативном управлении</a:t>
            </a:r>
            <a:r>
              <a:rPr lang="ru-RU" sz="1500" b="1" i="1" dirty="0" smtClean="0">
                <a:solidFill>
                  <a:srgbClr val="333399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отправка и </a:t>
            </a:r>
            <a:r>
              <a:rPr lang="ru-RU" sz="1500" b="1" i="1" dirty="0" err="1" smtClean="0">
                <a:solidFill>
                  <a:srgbClr val="333399"/>
                </a:solidFill>
              </a:rPr>
              <a:t>приуем</a:t>
            </a:r>
            <a:r>
              <a:rPr lang="ru-RU" sz="1500" b="1" i="1" dirty="0" smtClean="0">
                <a:solidFill>
                  <a:srgbClr val="333399"/>
                </a:solidFill>
              </a:rPr>
              <a:t> </a:t>
            </a:r>
            <a:r>
              <a:rPr lang="ru-RU" sz="1500" b="1" i="1" dirty="0" smtClean="0">
                <a:solidFill>
                  <a:srgbClr val="333399"/>
                </a:solidFill>
              </a:rPr>
              <a:t>20-ти, 40-ка футовых контейнеров,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доставка грузов в труднодоступные районы Сибири и Дальнего Востока, Якутию, Норильск, Магадан, Петропавловск-Камчатский, на Сахалин, из Архангельска по СМП(Северному  морскому пути),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оперативная организация и согласование смешанного ж/</a:t>
            </a:r>
            <a:r>
              <a:rPr lang="ru-RU" sz="1500" b="1" i="1" dirty="0" err="1" smtClean="0">
                <a:solidFill>
                  <a:srgbClr val="333399"/>
                </a:solidFill>
              </a:rPr>
              <a:t>д</a:t>
            </a:r>
            <a:r>
              <a:rPr lang="ru-RU" sz="1500" b="1" i="1" dirty="0" smtClean="0">
                <a:solidFill>
                  <a:srgbClr val="333399"/>
                </a:solidFill>
              </a:rPr>
              <a:t> – водного сообщения,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2 000 единиц 20-ти футовых контейнеров (префикс</a:t>
            </a:r>
            <a:r>
              <a:rPr lang="en-US" sz="1500" b="1" i="1" dirty="0" smtClean="0">
                <a:solidFill>
                  <a:srgbClr val="333399"/>
                </a:solidFill>
              </a:rPr>
              <a:t> - SIRU)</a:t>
            </a:r>
            <a:r>
              <a:rPr lang="ru-RU" sz="1500" b="1" i="1" dirty="0" smtClean="0">
                <a:solidFill>
                  <a:srgbClr val="333399"/>
                </a:solidFill>
              </a:rPr>
              <a:t>  в собственном парке,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срочная подача контейнеров под погрузку,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услуги по переадресации груза,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оперативная организация и согласование смешанного ж/</a:t>
            </a:r>
            <a:r>
              <a:rPr lang="ru-RU" sz="1500" b="1" i="1" dirty="0" err="1" smtClean="0">
                <a:solidFill>
                  <a:srgbClr val="333399"/>
                </a:solidFill>
              </a:rPr>
              <a:t>д</a:t>
            </a:r>
            <a:r>
              <a:rPr lang="ru-RU" sz="1500" b="1" i="1" dirty="0" smtClean="0">
                <a:solidFill>
                  <a:srgbClr val="333399"/>
                </a:solidFill>
              </a:rPr>
              <a:t> – водного сообщения,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обеспечение транзитных перевозок грузов и сквозная оплата тарифов,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оформление карантинных и фитосанитарных сертификатов, ветеринарных свидетельств,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500" b="1" i="1" dirty="0" smtClean="0">
                <a:solidFill>
                  <a:srgbClr val="333399"/>
                </a:solidFill>
              </a:rPr>
              <a:t>страхование груза</a:t>
            </a:r>
            <a:r>
              <a:rPr lang="ru-RU" sz="1500" b="1" i="1" dirty="0">
                <a:solidFill>
                  <a:srgbClr val="333399"/>
                </a:solidFill>
              </a:rPr>
              <a:t>.</a:t>
            </a:r>
            <a:endParaRPr lang="ru-RU" sz="1500" b="1" i="1" dirty="0" smtClean="0">
              <a:solidFill>
                <a:srgbClr val="333399"/>
              </a:solidFill>
            </a:endParaRPr>
          </a:p>
          <a:p>
            <a:pPr marL="0" indent="0">
              <a:buNone/>
              <a:defRPr/>
            </a:pPr>
            <a:endParaRPr lang="ru-RU" sz="1500" b="1" i="1" dirty="0" smtClean="0">
              <a:solidFill>
                <a:srgbClr val="3333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1066800"/>
            <a:ext cx="8075612" cy="43338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Направление контейнерных перевозок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7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 fontScale="90000"/>
          </a:bodyPr>
          <a:lstStyle/>
          <a:p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i="1" spc="20" dirty="0" smtClean="0">
                <a:solidFill>
                  <a:srgbClr val="333399"/>
                </a:solidFill>
              </a:rPr>
              <a:t> </a:t>
            </a:r>
            <a:endParaRPr lang="ru-RU" i="1" spc="20" dirty="0">
              <a:solidFill>
                <a:srgbClr val="333399"/>
              </a:solidFill>
            </a:endParaRPr>
          </a:p>
        </p:txBody>
      </p:sp>
      <p:sp>
        <p:nvSpPr>
          <p:cNvPr id="25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2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sibirtrans.ru</a:t>
            </a:r>
            <a:r>
              <a:rPr lang="en-US" sz="1200" i="1" spc="20" dirty="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/>
          </a:bodyPr>
          <a:lstStyle/>
          <a:p>
            <a:r>
              <a:rPr lang="en-US" sz="1200" i="1" spc="2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sz="1200" i="1" spc="2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до </a:t>
            </a:r>
            <a:r>
              <a:rPr lang="en-US" sz="2600" b="1" i="1" dirty="0" smtClean="0">
                <a:solidFill>
                  <a:srgbClr val="333399"/>
                </a:solidFill>
              </a:rPr>
              <a:t>16</a:t>
            </a:r>
            <a:r>
              <a:rPr lang="ru-RU" sz="2600" b="1" i="1" dirty="0" smtClean="0">
                <a:solidFill>
                  <a:srgbClr val="333399"/>
                </a:solidFill>
              </a:rPr>
              <a:t>00 рейсов в месяц,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собственный парк автопоездов (рефрижераторы, термоса, тенты),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автоперевозки автомашинами объемом  8 - 120 куб. м.;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автоперевозки негабаритных грузов,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оформление документов в соответствии с требованиями заказчика,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обязательный мониторинг местонахождения груза;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333399"/>
                </a:solidFill>
              </a:rPr>
              <a:t>страхование груза.</a:t>
            </a:r>
          </a:p>
          <a:p>
            <a:pPr>
              <a:buNone/>
              <a:defRPr/>
            </a:pPr>
            <a:endParaRPr lang="ru-RU" sz="1500" b="1" i="1" dirty="0" smtClean="0">
              <a:solidFill>
                <a:srgbClr val="3333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990600"/>
            <a:ext cx="807561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Направление автомобильных перевозок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sibirtrans.ru</a:t>
            </a:r>
            <a:r>
              <a:rPr lang="en-US" sz="1300" i="1" spc="20" dirty="0" smtClean="0">
                <a:solidFill>
                  <a:srgbClr val="333399"/>
                </a:solidFill>
              </a:rPr>
              <a:t> </a:t>
            </a:r>
            <a:endParaRPr lang="ru-RU" sz="1300" i="1" spc="20" dirty="0">
              <a:solidFill>
                <a:srgbClr val="333399"/>
              </a:solidFill>
            </a:endParaRPr>
          </a:p>
        </p:txBody>
      </p:sp>
      <p:pic>
        <p:nvPicPr>
          <p:cNvPr id="18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/>
          </a:bodyPr>
          <a:lstStyle/>
          <a:p>
            <a:r>
              <a:rPr lang="en-US" sz="1200" i="1" spc="2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sz="1200" i="1" spc="2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>
                <a:solidFill>
                  <a:srgbClr val="2D208C"/>
                </a:solidFill>
              </a:rPr>
              <a:t>перевозит тяжеловесные и негабаритные грузы по всей </a:t>
            </a:r>
            <a:r>
              <a:rPr lang="ru-RU" sz="2600" b="1" i="1" dirty="0" smtClean="0">
                <a:solidFill>
                  <a:srgbClr val="2D208C"/>
                </a:solidFill>
              </a:rPr>
              <a:t>России, СНГ и за рубежом,</a:t>
            </a:r>
            <a:endParaRPr lang="en-US" sz="2600" b="1" i="1" dirty="0" smtClean="0">
              <a:solidFill>
                <a:srgbClr val="2D208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2D208C"/>
                </a:solidFill>
              </a:rPr>
              <a:t>полный </a:t>
            </a:r>
            <a:r>
              <a:rPr lang="ru-RU" sz="2600" b="1" i="1" dirty="0">
                <a:solidFill>
                  <a:srgbClr val="2D208C"/>
                </a:solidFill>
              </a:rPr>
              <a:t>сервис логистических услуг от двери до двери: </a:t>
            </a:r>
            <a:r>
              <a:rPr lang="ru-RU" sz="2600" b="1" i="1" dirty="0" smtClean="0">
                <a:solidFill>
                  <a:srgbClr val="2D208C"/>
                </a:solidFill>
              </a:rPr>
              <a:t>тралами, авиа</a:t>
            </a:r>
            <a:r>
              <a:rPr lang="ru-RU" sz="2600" b="1" i="1" dirty="0">
                <a:solidFill>
                  <a:srgbClr val="2D208C"/>
                </a:solidFill>
              </a:rPr>
              <a:t>, море, ж/д, судоходными компаниями</a:t>
            </a:r>
            <a:r>
              <a:rPr lang="ru-RU" sz="2600" b="1" i="1" dirty="0" smtClean="0">
                <a:solidFill>
                  <a:srgbClr val="2D208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>
                <a:solidFill>
                  <a:srgbClr val="2D208C"/>
                </a:solidFill>
              </a:rPr>
              <a:t>прямые договоры с РЖД, судоходными компаниями в РФ и за </a:t>
            </a:r>
            <a:r>
              <a:rPr lang="ru-RU" sz="2600" b="1" i="1" dirty="0" smtClean="0">
                <a:solidFill>
                  <a:srgbClr val="2D208C"/>
                </a:solidFill>
              </a:rPr>
              <a:t>рубежом,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2D208C"/>
                </a:solidFill>
              </a:rPr>
              <a:t>собственный </a:t>
            </a:r>
            <a:r>
              <a:rPr lang="ru-RU" sz="2600" b="1" i="1" dirty="0">
                <a:solidFill>
                  <a:srgbClr val="2D208C"/>
                </a:solidFill>
              </a:rPr>
              <a:t>подвижной состав и контейнеры для перевозки крупногабаритных грузов, </a:t>
            </a:r>
            <a:endParaRPr lang="ru-RU" sz="2600" b="1" i="1" dirty="0" smtClean="0">
              <a:solidFill>
                <a:srgbClr val="2D208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>
                <a:solidFill>
                  <a:srgbClr val="2D208C"/>
                </a:solidFill>
              </a:rPr>
              <a:t>б</a:t>
            </a:r>
            <a:r>
              <a:rPr lang="ru-RU" sz="2600" b="1" i="1" dirty="0" smtClean="0">
                <a:solidFill>
                  <a:srgbClr val="2D208C"/>
                </a:solidFill>
              </a:rPr>
              <a:t>ыстрое </a:t>
            </a:r>
            <a:r>
              <a:rPr lang="ru-RU" sz="2600" b="1" i="1" dirty="0">
                <a:solidFill>
                  <a:srgbClr val="2D208C"/>
                </a:solidFill>
              </a:rPr>
              <a:t>оформление всех документов, </a:t>
            </a:r>
            <a:endParaRPr lang="ru-RU" sz="2600" b="1" i="1" dirty="0" smtClean="0">
              <a:solidFill>
                <a:srgbClr val="2D208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600" b="1" i="1" dirty="0" smtClean="0">
                <a:solidFill>
                  <a:srgbClr val="2D208C"/>
                </a:solidFill>
              </a:rPr>
              <a:t>страхование груза</a:t>
            </a:r>
            <a:r>
              <a:rPr lang="ru-RU" sz="2600" b="1" i="1" dirty="0">
                <a:solidFill>
                  <a:srgbClr val="2D208C"/>
                </a:solidFill>
              </a:rPr>
              <a:t>.</a:t>
            </a:r>
            <a:endParaRPr lang="ru-RU" sz="2600" b="1" i="1" dirty="0" smtClean="0">
              <a:solidFill>
                <a:srgbClr val="333399"/>
              </a:solidFill>
            </a:endParaRPr>
          </a:p>
          <a:p>
            <a:pPr>
              <a:buNone/>
              <a:defRPr/>
            </a:pPr>
            <a:endParaRPr lang="ru-RU" sz="1500" b="1" i="1" dirty="0" smtClean="0">
              <a:solidFill>
                <a:srgbClr val="3333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990600"/>
            <a:ext cx="807561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Направление негабаритных перевозок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sibirtrans.ru</a:t>
            </a:r>
            <a:r>
              <a:rPr lang="en-US" sz="1300" i="1" spc="20" dirty="0" smtClean="0">
                <a:solidFill>
                  <a:srgbClr val="333399"/>
                </a:solidFill>
              </a:rPr>
              <a:t> </a:t>
            </a:r>
            <a:endParaRPr lang="ru-RU" sz="1300" i="1" spc="20" dirty="0">
              <a:solidFill>
                <a:srgbClr val="333399"/>
              </a:solidFill>
            </a:endParaRPr>
          </a:p>
        </p:txBody>
      </p:sp>
      <p:pic>
        <p:nvPicPr>
          <p:cNvPr id="18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04800"/>
          </a:xfrm>
        </p:spPr>
        <p:txBody>
          <a:bodyPr>
            <a:normAutofit/>
          </a:bodyPr>
          <a:lstStyle/>
          <a:p>
            <a:r>
              <a:rPr lang="en-US" sz="1200" i="1" spc="2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www.sibirtrans.ru</a:t>
            </a:r>
            <a:r>
              <a:rPr lang="en-US" sz="1200" i="1" spc="20" smtClean="0">
                <a:solidFill>
                  <a:srgbClr val="333399"/>
                </a:solidFill>
              </a:rPr>
              <a:t> </a:t>
            </a:r>
            <a:endParaRPr lang="ru-RU" sz="1200" i="1" spc="20" dirty="0">
              <a:solidFill>
                <a:srgbClr val="33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114800"/>
          </a:xfrm>
        </p:spPr>
        <p:txBody>
          <a:bodyPr>
            <a:noAutofit/>
          </a:bodyPr>
          <a:lstStyle/>
          <a:p>
            <a:pPr lvl="0"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2D208C"/>
                </a:solidFill>
              </a:rPr>
              <a:t>о</a:t>
            </a:r>
            <a:r>
              <a:rPr lang="ru-RU" sz="2400" b="1" i="1" dirty="0" smtClean="0">
                <a:solidFill>
                  <a:srgbClr val="2D208C"/>
                </a:solidFill>
              </a:rPr>
              <a:t>беспечиваем </a:t>
            </a:r>
            <a:r>
              <a:rPr lang="ru-RU" sz="2400" b="1" i="1" dirty="0">
                <a:solidFill>
                  <a:srgbClr val="2D208C"/>
                </a:solidFill>
              </a:rPr>
              <a:t>сборные перевозки всеми видами транспорта на всей территории  </a:t>
            </a:r>
            <a:r>
              <a:rPr lang="ru-RU" sz="2400" b="1" i="1" dirty="0" smtClean="0">
                <a:solidFill>
                  <a:srgbClr val="2D208C"/>
                </a:solidFill>
              </a:rPr>
              <a:t>РФ,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2D208C"/>
                </a:solidFill>
              </a:rPr>
              <a:t>ш</a:t>
            </a:r>
            <a:r>
              <a:rPr lang="ru-RU" sz="2400" b="1" i="1" dirty="0" smtClean="0">
                <a:solidFill>
                  <a:srgbClr val="2D208C"/>
                </a:solidFill>
              </a:rPr>
              <a:t>ирокая </a:t>
            </a:r>
            <a:r>
              <a:rPr lang="ru-RU" sz="2400" b="1" i="1" dirty="0">
                <a:solidFill>
                  <a:srgbClr val="2D208C"/>
                </a:solidFill>
              </a:rPr>
              <a:t>агентская </a:t>
            </a:r>
            <a:r>
              <a:rPr lang="ru-RU" sz="2400" b="1" i="1" dirty="0" smtClean="0">
                <a:solidFill>
                  <a:srgbClr val="2D208C"/>
                </a:solidFill>
              </a:rPr>
              <a:t>сеть,</a:t>
            </a:r>
            <a:endParaRPr lang="ru-RU" sz="2400" b="1" i="1" dirty="0">
              <a:solidFill>
                <a:srgbClr val="2D208C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2D208C"/>
                </a:solidFill>
              </a:rPr>
              <a:t>г</a:t>
            </a:r>
            <a:r>
              <a:rPr lang="ru-RU" sz="2400" b="1" i="1" dirty="0" smtClean="0">
                <a:solidFill>
                  <a:srgbClr val="2D208C"/>
                </a:solidFill>
              </a:rPr>
              <a:t>арантия </a:t>
            </a:r>
            <a:r>
              <a:rPr lang="ru-RU" sz="2400" b="1" i="1" dirty="0">
                <a:solidFill>
                  <a:srgbClr val="2D208C"/>
                </a:solidFill>
              </a:rPr>
              <a:t>сроков </a:t>
            </a:r>
            <a:r>
              <a:rPr lang="ru-RU" sz="2400" b="1" i="1" dirty="0" smtClean="0">
                <a:solidFill>
                  <a:srgbClr val="2D208C"/>
                </a:solidFill>
              </a:rPr>
              <a:t>доставки,</a:t>
            </a:r>
            <a:endParaRPr lang="ru-RU" sz="2400" b="1" i="1" dirty="0">
              <a:solidFill>
                <a:srgbClr val="2D208C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2D208C"/>
                </a:solidFill>
              </a:rPr>
              <a:t>п</a:t>
            </a:r>
            <a:r>
              <a:rPr lang="ru-RU" sz="2400" b="1" i="1" dirty="0" smtClean="0">
                <a:solidFill>
                  <a:srgbClr val="2D208C"/>
                </a:solidFill>
              </a:rPr>
              <a:t>олный </a:t>
            </a:r>
            <a:r>
              <a:rPr lang="ru-RU" sz="2400" b="1" i="1" dirty="0">
                <a:solidFill>
                  <a:srgbClr val="2D208C"/>
                </a:solidFill>
              </a:rPr>
              <a:t>комплекс транспортно-логистических </a:t>
            </a:r>
            <a:r>
              <a:rPr lang="ru-RU" sz="2400" b="1" i="1" dirty="0" smtClean="0">
                <a:solidFill>
                  <a:srgbClr val="2D208C"/>
                </a:solidFill>
              </a:rPr>
              <a:t>решений, </a:t>
            </a:r>
            <a:endParaRPr lang="ru-RU" sz="2400" b="1" i="1" dirty="0">
              <a:solidFill>
                <a:srgbClr val="2D208C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rgbClr val="2D208C"/>
                </a:solidFill>
              </a:rPr>
              <a:t>наличие складов в Москве, Санкт-Петербурге, Новосибирске, Иркутске, Хабаровске, Владивостоке, Нерюнгри, </a:t>
            </a:r>
            <a:r>
              <a:rPr lang="ru-RU" sz="2400" b="1" i="1" dirty="0" err="1" smtClean="0">
                <a:solidFill>
                  <a:srgbClr val="2D208C"/>
                </a:solidFill>
              </a:rPr>
              <a:t>Н.Бестях</a:t>
            </a:r>
            <a:r>
              <a:rPr lang="ru-RU" sz="2400" b="1" i="1" dirty="0" smtClean="0">
                <a:solidFill>
                  <a:srgbClr val="2D208C"/>
                </a:solidFill>
              </a:rPr>
              <a:t>, Якутске,</a:t>
            </a:r>
          </a:p>
          <a:p>
            <a:pPr lvl="0"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 err="1">
                <a:solidFill>
                  <a:srgbClr val="2D208C"/>
                </a:solidFill>
              </a:rPr>
              <a:t>авиадоставка</a:t>
            </a:r>
            <a:r>
              <a:rPr lang="ru-RU" sz="2400" b="1" i="1" dirty="0">
                <a:solidFill>
                  <a:srgbClr val="2D208C"/>
                </a:solidFill>
              </a:rPr>
              <a:t> сборного груза в </a:t>
            </a:r>
            <a:r>
              <a:rPr lang="ru-RU" sz="2400" b="1" i="1" dirty="0" smtClean="0">
                <a:solidFill>
                  <a:srgbClr val="2D208C"/>
                </a:solidFill>
              </a:rPr>
              <a:t>Якутск,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2D208C"/>
                </a:solidFill>
              </a:rPr>
              <a:t>полная материальная </a:t>
            </a:r>
            <a:r>
              <a:rPr lang="ru-RU" sz="2400" b="1" i="1" dirty="0" smtClean="0">
                <a:solidFill>
                  <a:srgbClr val="2D208C"/>
                </a:solidFill>
              </a:rPr>
              <a:t>ответственность,</a:t>
            </a:r>
            <a:endParaRPr lang="ru-RU" sz="2400" b="1" i="1" dirty="0">
              <a:solidFill>
                <a:srgbClr val="2D208C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2D208C"/>
                </a:solidFill>
              </a:rPr>
              <a:t>отслеживание груза на всем пути </a:t>
            </a:r>
            <a:r>
              <a:rPr lang="ru-RU" sz="2400" b="1" i="1" dirty="0" smtClean="0">
                <a:solidFill>
                  <a:srgbClr val="2D208C"/>
                </a:solidFill>
              </a:rPr>
              <a:t>следования.</a:t>
            </a:r>
            <a:endParaRPr lang="ru-RU" sz="2400" b="1" i="1" dirty="0">
              <a:solidFill>
                <a:srgbClr val="2D208C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188" y="990600"/>
            <a:ext cx="807561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FFFF00"/>
                </a:solidFill>
              </a:rPr>
              <a:t>Направление сборных перевозок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2"/>
          <p:cNvSpPr txBox="1">
            <a:spLocks/>
          </p:cNvSpPr>
          <p:nvPr/>
        </p:nvSpPr>
        <p:spPr>
          <a:xfrm>
            <a:off x="6705600" y="533400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latinLnBrk="0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i="1" spc="20" dirty="0" smtClean="0">
                <a:solidFill>
                  <a:srgbClr val="333399"/>
                </a:solidFill>
                <a:latin typeface="Arial Black" panose="020B0A04020102020204" pitchFamily="34" charset="0"/>
                <a:cs typeface="Arial" pitchFamily="34" charset="0"/>
              </a:rPr>
              <a:t>@</a:t>
            </a:r>
            <a:r>
              <a:rPr lang="en-US" sz="1300" i="1" spc="20" dirty="0" smtClean="0">
                <a:solidFill>
                  <a:srgbClr val="333399"/>
                </a:solidFill>
                <a:latin typeface="Arial Black" pitchFamily="34" charset="0"/>
                <a:cs typeface="Arial" pitchFamily="34" charset="0"/>
              </a:rPr>
              <a:t>sibirtrans.ru</a:t>
            </a:r>
            <a:r>
              <a:rPr lang="en-US" sz="1300" i="1" spc="20" dirty="0" smtClean="0">
                <a:solidFill>
                  <a:srgbClr val="333399"/>
                </a:solidFill>
              </a:rPr>
              <a:t> </a:t>
            </a:r>
            <a:endParaRPr lang="ru-RU" sz="1300" i="1" spc="20" dirty="0">
              <a:solidFill>
                <a:srgbClr val="333399"/>
              </a:solidFill>
            </a:endParaRPr>
          </a:p>
        </p:txBody>
      </p:sp>
      <p:pic>
        <p:nvPicPr>
          <p:cNvPr id="18" name="Picture 8" descr="h:\Данные\Дятлова\Документы\Надя\Реклама\РЭМ-Сервис\Кантонская выставка Китай 2012\картинки\58c2568b7e7b2441488155e2b3cb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9" name="Picture 9" descr="h:\Данные\Дятлова\Документы\Надя\Реклама\РЭМ-Сервис\Кантонская выставка Китай 2012\картинки\c95c9db1799b824e17c195f0469fbe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" name="Picture 11" descr="h:\Данные\Дятлова\Документы\Надя\Реклама\РЭМ-Сервис\Кантонская выставка Китай 2012\картинки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791200"/>
            <a:ext cx="16002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1" name="Picture 13" descr="h:\Данные\Дятлова\Документы\Надя\Реклама\РЭМ-Сервис\Кантонская выставка Китай 2012\картинки\382833255501c0d7067803f569550a7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1567543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2" name="Picture 14" descr="h:\Данные\Дятлова\Документы\Надя\Реклама\РЭМ-Сервис\Кантонская выставка Китай 2012\картинки\Погрузка на транспортё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791200"/>
            <a:ext cx="15240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" name="Picture 15" descr="h:\Данные\Дятлова\Документы\Надя\Реклама\РЭМ-Сервис\Кантонская выставка Китай 2012\картинки\f190f6ad1c83feb34ac31432f88213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91200"/>
            <a:ext cx="1447800" cy="10668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4" name="Picture 2" descr="h:\users\peshkova_tg\Desktop\str_logo_vector_and_raster\СТ лого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133600" cy="7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820</Words>
  <Application>Microsoft Office PowerPoint</Application>
  <PresentationFormat>Экран (4:3)</PresentationFormat>
  <Paragraphs>153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  <vt:lpstr>www.sibirtrans.ru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Дятлова Надежда М.</cp:lastModifiedBy>
  <cp:revision>136</cp:revision>
  <dcterms:modified xsi:type="dcterms:W3CDTF">2019-01-30T03:57:45Z</dcterms:modified>
</cp:coreProperties>
</file>